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0" r:id="rId3"/>
    <p:sldId id="257" r:id="rId4"/>
    <p:sldId id="259" r:id="rId5"/>
    <p:sldId id="258"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2021/11/17</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2021/11/17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2021/11/17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2021/11/17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2021/11/17</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2021/11/17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2021/11/17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2021/11/17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2021/11/17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2021/11/17</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2021/11/17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2021/11/17</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7030A0"/>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6ED571-C5FD-4A37-BFAF-CB1EBFA32F1F}"/>
              </a:ext>
            </a:extLst>
          </p:cNvPr>
          <p:cNvSpPr txBox="1"/>
          <p:nvPr/>
        </p:nvSpPr>
        <p:spPr>
          <a:xfrm>
            <a:off x="2627789" y="1899821"/>
            <a:ext cx="7928869" cy="1324914"/>
          </a:xfrm>
          <a:prstGeom prst="rect">
            <a:avLst/>
          </a:prstGeom>
          <a:noFill/>
        </p:spPr>
        <p:txBody>
          <a:bodyPr wrap="square" rtlCol="0">
            <a:spAutoFit/>
          </a:bodyPr>
          <a:lstStyle/>
          <a:p>
            <a:pPr algn="r" rtl="1">
              <a:lnSpc>
                <a:spcPct val="150000"/>
              </a:lnSpc>
            </a:pPr>
            <a:r>
              <a:rPr lang="fa-IR" sz="3600" b="1" dirty="0">
                <a:solidFill>
                  <a:srgbClr val="7030A0"/>
                </a:solidFill>
              </a:rPr>
              <a:t>مهارت های برقراری ارتباط</a:t>
            </a:r>
          </a:p>
          <a:p>
            <a:pPr algn="r" rtl="1">
              <a:lnSpc>
                <a:spcPct val="150000"/>
              </a:lnSpc>
            </a:pPr>
            <a:r>
              <a:rPr lang="fa-IR" sz="2000" b="1" dirty="0">
                <a:solidFill>
                  <a:srgbClr val="7030A0"/>
                </a:solidFill>
              </a:rPr>
              <a:t>در حمایت وترویج تغذیه با شیر مادر</a:t>
            </a:r>
            <a:endParaRPr lang="en-US" sz="2000" b="1" dirty="0">
              <a:solidFill>
                <a:srgbClr val="7030A0"/>
              </a:solidFill>
            </a:endParaRPr>
          </a:p>
        </p:txBody>
      </p:sp>
      <p:pic>
        <p:nvPicPr>
          <p:cNvPr id="3" name="Picture 2">
            <a:extLst>
              <a:ext uri="{FF2B5EF4-FFF2-40B4-BE49-F238E27FC236}">
                <a16:creationId xmlns:a16="http://schemas.microsoft.com/office/drawing/2014/main" id="{7A9F0996-9AFF-4224-9D73-F6C20E9B515B}"/>
              </a:ext>
            </a:extLst>
          </p:cNvPr>
          <p:cNvPicPr>
            <a:picLocks noChangeAspect="1"/>
          </p:cNvPicPr>
          <p:nvPr/>
        </p:nvPicPr>
        <p:blipFill>
          <a:blip r:embed="rId2"/>
          <a:stretch>
            <a:fillRect/>
          </a:stretch>
        </p:blipFill>
        <p:spPr>
          <a:xfrm>
            <a:off x="1635340" y="2752078"/>
            <a:ext cx="4614539" cy="252034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277381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66FF"/>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6ED571-C5FD-4A37-BFAF-CB1EBFA32F1F}"/>
              </a:ext>
            </a:extLst>
          </p:cNvPr>
          <p:cNvSpPr txBox="1"/>
          <p:nvPr/>
        </p:nvSpPr>
        <p:spPr>
          <a:xfrm>
            <a:off x="4971496" y="1376039"/>
            <a:ext cx="5734604" cy="4239943"/>
          </a:xfrm>
          <a:prstGeom prst="rect">
            <a:avLst/>
          </a:prstGeom>
          <a:pattFill prst="pct5">
            <a:fgClr>
              <a:srgbClr val="FF66FF"/>
            </a:fgClr>
            <a:bgClr>
              <a:schemeClr val="bg1"/>
            </a:bgClr>
          </a:pattFill>
        </p:spPr>
        <p:txBody>
          <a:bodyPr wrap="square" rtlCol="0">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7030A0"/>
                </a:solidFill>
                <a:effectLst/>
                <a:uLnTx/>
                <a:uFillTx/>
                <a:latin typeface="Century Gothic" panose="020B0502020202020204"/>
                <a:ea typeface="+mn-ea"/>
                <a:cs typeface="Tahoma" panose="020B0604030504040204" pitchFamily="34" charset="0"/>
              </a:rPr>
              <a:t>مهارت ها ایجاد اعتماد به نفس </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1800" b="1" i="0" u="none" strike="noStrike" kern="1200" cap="none" spc="0" normalizeH="0" baseline="0" noProof="0" dirty="0">
                <a:ln>
                  <a:noFill/>
                </a:ln>
                <a:solidFill>
                  <a:srgbClr val="7030A0"/>
                </a:solidFill>
                <a:effectLst/>
                <a:uLnTx/>
                <a:uFillTx/>
                <a:latin typeface="Century Gothic" panose="020B0502020202020204"/>
                <a:ea typeface="+mn-ea"/>
                <a:cs typeface="Tahoma" panose="020B0604030504040204" pitchFamily="34" charset="0"/>
              </a:rPr>
              <a:t>وحمایت از مادر:</a:t>
            </a:r>
          </a:p>
          <a:p>
            <a:pPr marL="0" marR="0" lvl="0" indent="0" algn="r" defTabSz="457200" rtl="1" eaLnBrk="1" fontAlgn="auto" latinLnBrk="0" hangingPunct="1">
              <a:lnSpc>
                <a:spcPct val="150000"/>
              </a:lnSpc>
              <a:spcBef>
                <a:spcPts val="0"/>
              </a:spcBef>
              <a:spcAft>
                <a:spcPts val="0"/>
              </a:spcAft>
              <a:buClrTx/>
              <a:buSzTx/>
              <a:buFontTx/>
              <a:buNone/>
              <a:tabLst/>
              <a:defRPr/>
            </a:pPr>
            <a:r>
              <a:rPr lang="fa-IR" dirty="0">
                <a:solidFill>
                  <a:srgbClr val="002060"/>
                </a:solidFill>
                <a:latin typeface="Century Gothic" panose="020B0502020202020204"/>
                <a:cs typeface="Tahoma" panose="020B0604030504040204" pitchFamily="34" charset="0"/>
              </a:rPr>
              <a:t>-آنچه را مادر فکر واحساس می کند بپذیرید</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180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-شناخت وتقدیر آنچه مادر به درستی انجام می دهد</a:t>
            </a:r>
          </a:p>
          <a:p>
            <a:pPr marL="0" marR="0" lvl="0" indent="0" algn="r" defTabSz="457200" rtl="1" eaLnBrk="1" fontAlgn="auto" latinLnBrk="0" hangingPunct="1">
              <a:lnSpc>
                <a:spcPct val="150000"/>
              </a:lnSpc>
              <a:spcBef>
                <a:spcPts val="0"/>
              </a:spcBef>
              <a:spcAft>
                <a:spcPts val="0"/>
              </a:spcAft>
              <a:buClrTx/>
              <a:buSzTx/>
              <a:buFontTx/>
              <a:buNone/>
              <a:tabLst/>
              <a:defRPr/>
            </a:pPr>
            <a:r>
              <a:rPr lang="fa-IR" dirty="0">
                <a:solidFill>
                  <a:srgbClr val="002060"/>
                </a:solidFill>
                <a:latin typeface="Century Gothic" panose="020B0502020202020204"/>
                <a:cs typeface="Tahoma" panose="020B0604030504040204" pitchFamily="34" charset="0"/>
              </a:rPr>
              <a:t>-به مادر کمک های عملی ارائه دهید</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180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-با استفاده از زبان مناسب ،اطلاعات مناسب به مادر ارائه دهید</a:t>
            </a:r>
          </a:p>
          <a:p>
            <a:pPr marL="0" marR="0" lvl="0" indent="0" algn="r" defTabSz="457200" rtl="1" eaLnBrk="1" fontAlgn="auto" latinLnBrk="0" hangingPunct="1">
              <a:lnSpc>
                <a:spcPct val="150000"/>
              </a:lnSpc>
              <a:spcBef>
                <a:spcPts val="0"/>
              </a:spcBef>
              <a:spcAft>
                <a:spcPts val="0"/>
              </a:spcAft>
              <a:buClrTx/>
              <a:buSzTx/>
              <a:buFontTx/>
              <a:buNone/>
              <a:tabLst/>
              <a:defRPr/>
            </a:pPr>
            <a:r>
              <a:rPr lang="fa-IR" dirty="0">
                <a:solidFill>
                  <a:srgbClr val="002060"/>
                </a:solidFill>
                <a:latin typeface="Century Gothic" panose="020B0502020202020204"/>
                <a:cs typeface="Tahoma" panose="020B0604030504040204" pitchFamily="34" charset="0"/>
              </a:rPr>
              <a:t>-به مادر پیشنهاد دهید به او دستور ندهید.</a:t>
            </a:r>
            <a:endParaRPr kumimoji="0" lang="fa-IR" sz="180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endParaRPr>
          </a:p>
          <a:p>
            <a:pPr marL="0" marR="0" lvl="0" indent="0" algn="r" defTabSz="457200" rtl="1" eaLnBrk="1" fontAlgn="auto" latinLnBrk="0" hangingPunct="1">
              <a:lnSpc>
                <a:spcPct val="150000"/>
              </a:lnSpc>
              <a:spcBef>
                <a:spcPts val="0"/>
              </a:spcBef>
              <a:spcAft>
                <a:spcPts val="0"/>
              </a:spcAft>
              <a:buClrTx/>
              <a:buSzTx/>
              <a:buFontTx/>
              <a:buNone/>
              <a:tabLst/>
              <a:defRPr/>
            </a:pPr>
            <a:endPar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endParaRPr>
          </a:p>
          <a:p>
            <a:pPr marL="0" marR="0" lvl="0" indent="0" algn="r" defTabSz="457200" rtl="1" eaLnBrk="1" fontAlgn="auto" latinLnBrk="0" hangingPunct="1">
              <a:lnSpc>
                <a:spcPct val="15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2060"/>
              </a:solidFill>
              <a:effectLst/>
              <a:uLnTx/>
              <a:uFillTx/>
              <a:latin typeface="Century Gothic" panose="020B0502020202020204"/>
              <a:ea typeface="+mn-ea"/>
              <a:cs typeface="+mn-cs"/>
            </a:endParaRPr>
          </a:p>
        </p:txBody>
      </p:sp>
      <p:pic>
        <p:nvPicPr>
          <p:cNvPr id="3" name="Picture 2">
            <a:extLst>
              <a:ext uri="{FF2B5EF4-FFF2-40B4-BE49-F238E27FC236}">
                <a16:creationId xmlns:a16="http://schemas.microsoft.com/office/drawing/2014/main" id="{76603B65-3938-4F4C-B566-A3D1AA567330}"/>
              </a:ext>
            </a:extLst>
          </p:cNvPr>
          <p:cNvPicPr>
            <a:picLocks noChangeAspect="1"/>
          </p:cNvPicPr>
          <p:nvPr/>
        </p:nvPicPr>
        <p:blipFill>
          <a:blip r:embed="rId2"/>
          <a:stretch>
            <a:fillRect/>
          </a:stretch>
        </p:blipFill>
        <p:spPr>
          <a:xfrm>
            <a:off x="1485901" y="1376038"/>
            <a:ext cx="3680903" cy="4105923"/>
          </a:xfrm>
          <a:prstGeom prst="rect">
            <a:avLst/>
          </a:prstGeom>
          <a:ln>
            <a:noFill/>
          </a:ln>
          <a:effectLst>
            <a:softEdge rad="112500"/>
          </a:effectLst>
        </p:spPr>
      </p:pic>
    </p:spTree>
    <p:extLst>
      <p:ext uri="{BB962C8B-B14F-4D97-AF65-F5344CB8AC3E}">
        <p14:creationId xmlns:p14="http://schemas.microsoft.com/office/powerpoint/2010/main" val="1711819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66FF"/>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3B9801-8E8B-4F4A-AC08-4D8763BD1C33}"/>
              </a:ext>
            </a:extLst>
          </p:cNvPr>
          <p:cNvPicPr>
            <a:picLocks noChangeAspect="1"/>
          </p:cNvPicPr>
          <p:nvPr/>
        </p:nvPicPr>
        <p:blipFill>
          <a:blip r:embed="rId2"/>
          <a:stretch>
            <a:fillRect/>
          </a:stretch>
        </p:blipFill>
        <p:spPr>
          <a:xfrm>
            <a:off x="1065321" y="206405"/>
            <a:ext cx="9845337" cy="630092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Rectangle 5">
            <a:extLst>
              <a:ext uri="{FF2B5EF4-FFF2-40B4-BE49-F238E27FC236}">
                <a16:creationId xmlns:a16="http://schemas.microsoft.com/office/drawing/2014/main" id="{2F00C53A-4B1F-4FFC-A99E-305A20515E25}"/>
              </a:ext>
            </a:extLst>
          </p:cNvPr>
          <p:cNvSpPr/>
          <p:nvPr/>
        </p:nvSpPr>
        <p:spPr>
          <a:xfrm>
            <a:off x="1065321" y="2929631"/>
            <a:ext cx="9845337" cy="3508653"/>
          </a:xfrm>
          <a:prstGeom prst="rect">
            <a:avLst/>
          </a:prstGeom>
          <a:noFill/>
        </p:spPr>
        <p:txBody>
          <a:bodyPr wrap="square" lIns="91440" tIns="45720" rIns="91440" bIns="45720">
            <a:spAutoFit/>
          </a:bodyPr>
          <a:lstStyle/>
          <a:p>
            <a:pPr algn="ctr"/>
            <a:endParaRPr lang="fa-IR" sz="5400" dirty="0">
              <a:ln w="0"/>
              <a:effectLst>
                <a:outerShdw blurRad="38100" dist="19050" dir="2700000" algn="tl" rotWithShape="0">
                  <a:schemeClr val="dk1">
                    <a:alpha val="40000"/>
                  </a:schemeClr>
                </a:outerShdw>
              </a:effectLst>
            </a:endParaRPr>
          </a:p>
          <a:p>
            <a:pPr algn="ctr"/>
            <a:endParaRPr lang="fa-IR" sz="5400" dirty="0">
              <a:ln w="0"/>
              <a:effectLst>
                <a:outerShdw blurRad="38100" dist="19050" dir="2700000" algn="tl" rotWithShape="0">
                  <a:schemeClr val="dk1">
                    <a:alpha val="40000"/>
                  </a:schemeClr>
                </a:outerShdw>
              </a:effectLst>
            </a:endParaRPr>
          </a:p>
          <a:p>
            <a:pPr algn="ctr"/>
            <a:endParaRPr lang="fa-IR" sz="5400" dirty="0">
              <a:ln w="0"/>
              <a:effectLst>
                <a:outerShdw blurRad="38100" dist="19050" dir="2700000" algn="tl" rotWithShape="0">
                  <a:schemeClr val="dk1">
                    <a:alpha val="40000"/>
                  </a:schemeClr>
                </a:outerShdw>
              </a:effectLst>
            </a:endParaRPr>
          </a:p>
          <a:p>
            <a:pPr algn="ctr"/>
            <a:r>
              <a:rPr lang="fa-IR" sz="6000" b="1" dirty="0">
                <a:ln w="0"/>
                <a:solidFill>
                  <a:srgbClr val="002060"/>
                </a:solidFill>
                <a:effectLst>
                  <a:outerShdw blurRad="38100" dist="19050" dir="2700000" algn="tl" rotWithShape="0">
                    <a:schemeClr val="dk1">
                      <a:alpha val="40000"/>
                    </a:schemeClr>
                  </a:outerShdw>
                </a:effectLst>
                <a:highlight>
                  <a:srgbClr val="FF00FF"/>
                </a:highlight>
              </a:rPr>
              <a:t>سپاس از توجه شما</a:t>
            </a:r>
            <a:endParaRPr lang="en-US" sz="6000" b="1" cap="none" spc="0" dirty="0">
              <a:ln w="0"/>
              <a:solidFill>
                <a:srgbClr val="002060"/>
              </a:solidFill>
              <a:effectLst>
                <a:outerShdw blurRad="38100" dist="19050" dir="2700000" algn="tl" rotWithShape="0">
                  <a:schemeClr val="dk1">
                    <a:alpha val="40000"/>
                  </a:schemeClr>
                </a:outerShdw>
              </a:effectLst>
              <a:highlight>
                <a:srgbClr val="FF00FF"/>
              </a:highlight>
            </a:endParaRPr>
          </a:p>
        </p:txBody>
      </p:sp>
    </p:spTree>
    <p:extLst>
      <p:ext uri="{BB962C8B-B14F-4D97-AF65-F5344CB8AC3E}">
        <p14:creationId xmlns:p14="http://schemas.microsoft.com/office/powerpoint/2010/main" val="2842645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6ED571-C5FD-4A37-BFAF-CB1EBFA32F1F}"/>
              </a:ext>
            </a:extLst>
          </p:cNvPr>
          <p:cNvSpPr txBox="1"/>
          <p:nvPr/>
        </p:nvSpPr>
        <p:spPr>
          <a:xfrm>
            <a:off x="3488923" y="1864311"/>
            <a:ext cx="7066627" cy="3177601"/>
          </a:xfrm>
          <a:prstGeom prst="rect">
            <a:avLst/>
          </a:prstGeom>
          <a:noFill/>
        </p:spPr>
        <p:txBody>
          <a:bodyPr wrap="square" rtlCol="0">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lang="fa-IR" sz="2000" b="1" dirty="0">
                <a:solidFill>
                  <a:schemeClr val="tx1">
                    <a:lumMod val="95000"/>
                    <a:lumOff val="5000"/>
                  </a:schemeClr>
                </a:solidFill>
                <a:latin typeface="Century Gothic" panose="020B0502020202020204"/>
                <a:cs typeface="Tahoma" panose="020B0604030504040204" pitchFamily="34" charset="0"/>
              </a:rPr>
              <a:t>-ا</a:t>
            </a:r>
            <a:r>
              <a:rPr kumimoji="0" lang="fa-IR" sz="2000" b="1" i="0" u="none" strike="noStrike" kern="1200" cap="none" spc="0" normalizeH="0" baseline="0" noProof="0" dirty="0">
                <a:ln>
                  <a:noFill/>
                </a:ln>
                <a:solidFill>
                  <a:schemeClr val="tx1">
                    <a:lumMod val="95000"/>
                    <a:lumOff val="5000"/>
                  </a:schemeClr>
                </a:solidFill>
                <a:effectLst/>
                <a:uLnTx/>
                <a:uFillTx/>
                <a:latin typeface="Century Gothic" panose="020B0502020202020204"/>
                <a:ea typeface="+mn-ea"/>
                <a:cs typeface="Tahoma" panose="020B0604030504040204" pitchFamily="34" charset="0"/>
              </a:rPr>
              <a:t>رتباط خوب برقرار کردن یعنی شما به افکار،باورهاوفرهنگ مادر احترام بگذارید</a:t>
            </a:r>
          </a:p>
          <a:p>
            <a:pPr marL="0" marR="0" lvl="0" indent="0" algn="r" defTabSz="457200" rtl="1" eaLnBrk="1" fontAlgn="auto" latinLnBrk="0" hangingPunct="1">
              <a:lnSpc>
                <a:spcPct val="150000"/>
              </a:lnSpc>
              <a:spcBef>
                <a:spcPts val="0"/>
              </a:spcBef>
              <a:spcAft>
                <a:spcPts val="0"/>
              </a:spcAft>
              <a:buClrTx/>
              <a:buSzTx/>
              <a:buFontTx/>
              <a:buNone/>
              <a:tabLst/>
              <a:defRPr/>
            </a:pPr>
            <a:r>
              <a:rPr lang="fa-IR" sz="2000" b="1" dirty="0">
                <a:solidFill>
                  <a:schemeClr val="tx1">
                    <a:lumMod val="95000"/>
                    <a:lumOff val="5000"/>
                  </a:schemeClr>
                </a:solidFill>
                <a:latin typeface="Century Gothic" panose="020B0502020202020204"/>
                <a:cs typeface="Tahoma" panose="020B0604030504040204" pitchFamily="34" charset="0"/>
              </a:rPr>
              <a:t>-در برقراری یک ارتباط خوب نباید به مادر گفت ویا توصیه کرد که باید چه کاری انجام دهند</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1" i="0" u="none" strike="noStrike" kern="1200" cap="none" spc="0" normalizeH="0" baseline="0" noProof="0" dirty="0">
                <a:ln>
                  <a:noFill/>
                </a:ln>
                <a:solidFill>
                  <a:schemeClr val="tx1">
                    <a:lumMod val="95000"/>
                    <a:lumOff val="5000"/>
                  </a:schemeClr>
                </a:solidFill>
                <a:effectLst/>
                <a:uLnTx/>
                <a:uFillTx/>
                <a:latin typeface="Century Gothic" panose="020B0502020202020204"/>
                <a:ea typeface="+mn-ea"/>
                <a:cs typeface="Tahoma" panose="020B0604030504040204" pitchFamily="34" charset="0"/>
              </a:rPr>
              <a:t>-مادر نباید برای انجام یک کار خاص تحت فشار قرار گیرد. </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b="1" i="0" u="none" strike="noStrike" kern="1200" cap="none" spc="0" normalizeH="0" baseline="0" noProof="0" dirty="0">
                <a:ln>
                  <a:noFill/>
                </a:ln>
                <a:solidFill>
                  <a:schemeClr val="tx1">
                    <a:lumMod val="95000"/>
                    <a:lumOff val="5000"/>
                  </a:schemeClr>
                </a:solidFill>
                <a:effectLst/>
                <a:uLnTx/>
                <a:uFillTx/>
                <a:latin typeface="Century Gothic" panose="020B0502020202020204"/>
                <a:ea typeface="+mn-ea"/>
                <a:cs typeface="Tahoma" panose="020B0604030504040204" pitchFamily="34" charset="0"/>
              </a:rPr>
              <a:t>- کارکنان بهداشتی درمانی باید توانمندی هایی بیش از ارائه اطلاعات داشته باشند</a:t>
            </a:r>
            <a:endParaRPr kumimoji="0" lang="en-US" b="1" i="0" u="none" strike="noStrike" kern="1200" cap="none" spc="0" normalizeH="0" baseline="0" noProof="0" dirty="0">
              <a:ln>
                <a:noFill/>
              </a:ln>
              <a:solidFill>
                <a:schemeClr val="tx1">
                  <a:lumMod val="95000"/>
                  <a:lumOff val="5000"/>
                </a:schemeClr>
              </a:solidFill>
              <a:effectLst/>
              <a:uLnTx/>
              <a:uFillTx/>
              <a:latin typeface="Century Gothic" panose="020B0502020202020204"/>
              <a:ea typeface="+mn-ea"/>
              <a:cs typeface="+mn-cs"/>
            </a:endParaRPr>
          </a:p>
        </p:txBody>
      </p:sp>
      <p:pic>
        <p:nvPicPr>
          <p:cNvPr id="3" name="Picture 2">
            <a:extLst>
              <a:ext uri="{FF2B5EF4-FFF2-40B4-BE49-F238E27FC236}">
                <a16:creationId xmlns:a16="http://schemas.microsoft.com/office/drawing/2014/main" id="{8759FD4A-D756-4E7E-850B-176ADD00C7CC}"/>
              </a:ext>
            </a:extLst>
          </p:cNvPr>
          <p:cNvPicPr>
            <a:picLocks noChangeAspect="1"/>
          </p:cNvPicPr>
          <p:nvPr/>
        </p:nvPicPr>
        <p:blipFill>
          <a:blip r:embed="rId2"/>
          <a:stretch>
            <a:fillRect/>
          </a:stretch>
        </p:blipFill>
        <p:spPr>
          <a:xfrm>
            <a:off x="1518082" y="1530207"/>
            <a:ext cx="2343703" cy="3763104"/>
          </a:xfrm>
          <a:prstGeom prst="rect">
            <a:avLst/>
          </a:prstGeom>
          <a:ln>
            <a:noFill/>
          </a:ln>
          <a:effectLst>
            <a:softEdge rad="112500"/>
          </a:effectLst>
        </p:spPr>
      </p:pic>
    </p:spTree>
    <p:extLst>
      <p:ext uri="{BB962C8B-B14F-4D97-AF65-F5344CB8AC3E}">
        <p14:creationId xmlns:p14="http://schemas.microsoft.com/office/powerpoint/2010/main" val="2967853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8832AC8-5A09-4B78-9F0B-BCD9FCFD3B65}"/>
              </a:ext>
            </a:extLst>
          </p:cNvPr>
          <p:cNvSpPr txBox="1"/>
          <p:nvPr/>
        </p:nvSpPr>
        <p:spPr>
          <a:xfrm>
            <a:off x="3124940" y="71021"/>
            <a:ext cx="8967928" cy="6555641"/>
          </a:xfrm>
          <a:prstGeom prst="rect">
            <a:avLst/>
          </a:prstGeom>
          <a:pattFill prst="pct5">
            <a:fgClr>
              <a:srgbClr val="7030A0"/>
            </a:fgClr>
            <a:bgClr>
              <a:schemeClr val="bg1"/>
            </a:bgClr>
          </a:pattFill>
        </p:spPr>
        <p:txBody>
          <a:bodyPr wrap="square" rtlCol="0">
            <a:spAutoFit/>
          </a:bodyPr>
          <a:lstStyle/>
          <a:p>
            <a:pPr algn="r" rtl="1">
              <a:lnSpc>
                <a:spcPct val="150000"/>
              </a:lnSpc>
            </a:pPr>
            <a:r>
              <a:rPr lang="fa-IR" sz="2000" dirty="0">
                <a:solidFill>
                  <a:srgbClr val="002060"/>
                </a:solidFill>
              </a:rPr>
              <a:t>مهارت های برقراری ارتباط :</a:t>
            </a:r>
          </a:p>
          <a:p>
            <a:pPr algn="r" rtl="1">
              <a:lnSpc>
                <a:spcPct val="150000"/>
              </a:lnSpc>
            </a:pPr>
            <a:r>
              <a:rPr lang="fa-IR" sz="2000" dirty="0">
                <a:solidFill>
                  <a:srgbClr val="002060"/>
                </a:solidFill>
              </a:rPr>
              <a:t>-گوش کردن وآموختن درباره باورهای مادر،میزان آگاهی وعملکرد او</a:t>
            </a:r>
          </a:p>
          <a:p>
            <a:pPr algn="r" rtl="1">
              <a:lnSpc>
                <a:spcPct val="150000"/>
              </a:lnSpc>
            </a:pPr>
            <a:r>
              <a:rPr lang="fa-IR" sz="2000" dirty="0">
                <a:solidFill>
                  <a:srgbClr val="002060"/>
                </a:solidFill>
              </a:rPr>
              <a:t>-ایجاد اعتماد به نفس در مادر وتمجید رفتارهایی که اوباید برای انجام آنهاتشویق شود</a:t>
            </a:r>
          </a:p>
          <a:p>
            <a:pPr algn="r" rtl="1">
              <a:lnSpc>
                <a:spcPct val="150000"/>
              </a:lnSpc>
            </a:pPr>
            <a:r>
              <a:rPr lang="fa-IR" sz="2000" dirty="0">
                <a:solidFill>
                  <a:srgbClr val="002060"/>
                </a:solidFill>
              </a:rPr>
              <a:t>-ارائه اطلاعات</a:t>
            </a:r>
          </a:p>
          <a:p>
            <a:pPr algn="r" rtl="1">
              <a:lnSpc>
                <a:spcPct val="150000"/>
              </a:lnSpc>
            </a:pPr>
            <a:r>
              <a:rPr lang="fa-IR" sz="2000" dirty="0">
                <a:solidFill>
                  <a:srgbClr val="002060"/>
                </a:solidFill>
              </a:rPr>
              <a:t>-درصورت نیاز به تغییر ،ارائه پیشنهاد برای تغییراتی که مادر می تواندبه آنها توجه نماید</a:t>
            </a:r>
          </a:p>
          <a:p>
            <a:pPr algn="r" rtl="1">
              <a:lnSpc>
                <a:spcPct val="150000"/>
              </a:lnSpc>
            </a:pPr>
            <a:r>
              <a:rPr lang="fa-IR" sz="2000" dirty="0">
                <a:solidFill>
                  <a:srgbClr val="002060"/>
                </a:solidFill>
              </a:rPr>
              <a:t>-برنامه ریزی جهت ملاقات وپیگیری</a:t>
            </a:r>
          </a:p>
          <a:p>
            <a:pPr algn="r" rtl="1">
              <a:lnSpc>
                <a:spcPct val="150000"/>
              </a:lnSpc>
            </a:pPr>
            <a:r>
              <a:rPr lang="fa-IR" sz="2000" dirty="0">
                <a:solidFill>
                  <a:srgbClr val="002060"/>
                </a:solidFill>
              </a:rPr>
              <a:t>-برقراری ارتباط با همکارانی که ممکن است جهت تغییر دادن عملکرد خود در جهت دوستدار کودک شدن بیمارستان مقاومت می کنند</a:t>
            </a:r>
          </a:p>
          <a:p>
            <a:pPr algn="r" rtl="1">
              <a:lnSpc>
                <a:spcPct val="150000"/>
              </a:lnSpc>
            </a:pPr>
            <a:r>
              <a:rPr lang="fa-IR" sz="2000" dirty="0">
                <a:solidFill>
                  <a:srgbClr val="002060"/>
                </a:solidFill>
              </a:rPr>
              <a:t>-برقراری ارتباط با اعضاء خانواده مادر که اورا حمایت می کنند(به ویژه آنهایی که ممکن است تاثیر منفی بر روش های تغذیه شیر خوار داشته باشند)</a:t>
            </a:r>
          </a:p>
          <a:p>
            <a:pPr algn="r" rtl="1">
              <a:lnSpc>
                <a:spcPct val="150000"/>
              </a:lnSpc>
            </a:pPr>
            <a:r>
              <a:rPr lang="fa-IR" sz="2400" dirty="0">
                <a:solidFill>
                  <a:srgbClr val="C00000"/>
                </a:solidFill>
              </a:rPr>
              <a:t>-مهات های ارتباطی این دوره به عنوان یک سطح پایه واساسی معرفی می شود</a:t>
            </a:r>
          </a:p>
          <a:p>
            <a:pPr algn="r" rtl="1"/>
            <a:endParaRPr lang="en-US" dirty="0"/>
          </a:p>
        </p:txBody>
      </p:sp>
      <p:pic>
        <p:nvPicPr>
          <p:cNvPr id="3" name="Picture 2">
            <a:extLst>
              <a:ext uri="{FF2B5EF4-FFF2-40B4-BE49-F238E27FC236}">
                <a16:creationId xmlns:a16="http://schemas.microsoft.com/office/drawing/2014/main" id="{AE5F65F2-515E-400B-B537-7039B1DD87D1}"/>
              </a:ext>
            </a:extLst>
          </p:cNvPr>
          <p:cNvPicPr>
            <a:picLocks noChangeAspect="1"/>
          </p:cNvPicPr>
          <p:nvPr/>
        </p:nvPicPr>
        <p:blipFill>
          <a:blip r:embed="rId2"/>
          <a:stretch>
            <a:fillRect/>
          </a:stretch>
        </p:blipFill>
        <p:spPr>
          <a:xfrm>
            <a:off x="304799" y="4221053"/>
            <a:ext cx="3113103" cy="2354563"/>
          </a:xfrm>
          <a:prstGeom prst="rect">
            <a:avLst/>
          </a:prstGeom>
          <a:ln>
            <a:noFill/>
          </a:ln>
          <a:effectLst>
            <a:softEdge rad="112500"/>
          </a:effectLst>
        </p:spPr>
      </p:pic>
      <p:pic>
        <p:nvPicPr>
          <p:cNvPr id="6" name="Picture 5">
            <a:extLst>
              <a:ext uri="{FF2B5EF4-FFF2-40B4-BE49-F238E27FC236}">
                <a16:creationId xmlns:a16="http://schemas.microsoft.com/office/drawing/2014/main" id="{83E7BEEA-6ADF-456B-8C28-B25116FB6992}"/>
              </a:ext>
            </a:extLst>
          </p:cNvPr>
          <p:cNvPicPr>
            <a:picLocks noChangeAspect="1"/>
          </p:cNvPicPr>
          <p:nvPr/>
        </p:nvPicPr>
        <p:blipFill>
          <a:blip r:embed="rId3"/>
          <a:stretch>
            <a:fillRect/>
          </a:stretch>
        </p:blipFill>
        <p:spPr>
          <a:xfrm>
            <a:off x="99132" y="231338"/>
            <a:ext cx="3318770" cy="3822807"/>
          </a:xfrm>
          <a:prstGeom prst="rect">
            <a:avLst/>
          </a:prstGeom>
          <a:ln>
            <a:noFill/>
          </a:ln>
          <a:effectLst>
            <a:softEdge rad="112500"/>
          </a:effectLst>
        </p:spPr>
      </p:pic>
    </p:spTree>
    <p:extLst>
      <p:ext uri="{BB962C8B-B14F-4D97-AF65-F5344CB8AC3E}">
        <p14:creationId xmlns:p14="http://schemas.microsoft.com/office/powerpoint/2010/main" val="28695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7030A0"/>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6ED571-C5FD-4A37-BFAF-CB1EBFA32F1F}"/>
              </a:ext>
            </a:extLst>
          </p:cNvPr>
          <p:cNvSpPr txBox="1"/>
          <p:nvPr/>
        </p:nvSpPr>
        <p:spPr>
          <a:xfrm>
            <a:off x="4554244" y="1467682"/>
            <a:ext cx="6134471" cy="3946925"/>
          </a:xfrm>
          <a:prstGeom prst="rect">
            <a:avLst/>
          </a:prstGeom>
          <a:noFill/>
        </p:spPr>
        <p:txBody>
          <a:bodyPr wrap="square" rtlCol="0">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1" i="0" u="none" strike="noStrike" kern="1200" cap="none" spc="0" normalizeH="0" baseline="0" noProof="0" dirty="0">
                <a:ln>
                  <a:noFill/>
                </a:ln>
                <a:solidFill>
                  <a:srgbClr val="7030A0"/>
                </a:solidFill>
                <a:effectLst/>
                <a:uLnTx/>
                <a:uFillTx/>
                <a:latin typeface="Century Gothic" panose="020B0502020202020204"/>
                <a:ea typeface="+mn-ea"/>
                <a:cs typeface="+mn-cs"/>
              </a:rPr>
              <a:t>مهارت های گوش دادن</a:t>
            </a:r>
          </a:p>
          <a:p>
            <a:pPr marL="0" marR="0" lvl="0" indent="0" algn="r" defTabSz="457200" rtl="1" eaLnBrk="1" fontAlgn="auto" latinLnBrk="0" hangingPunct="1">
              <a:lnSpc>
                <a:spcPct val="150000"/>
              </a:lnSpc>
              <a:spcBef>
                <a:spcPts val="0"/>
              </a:spcBef>
              <a:spcAft>
                <a:spcPts val="0"/>
              </a:spcAft>
              <a:buClrTx/>
              <a:buSzTx/>
              <a:buFontTx/>
              <a:buNone/>
              <a:tabLst/>
              <a:defRPr/>
            </a:pPr>
            <a:r>
              <a:rPr lang="fa-IR" b="1" dirty="0">
                <a:solidFill>
                  <a:srgbClr val="002060"/>
                </a:solidFill>
                <a:latin typeface="Century Gothic" panose="020B0502020202020204"/>
              </a:rPr>
              <a:t>-ارتباط کلامی</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b="1" i="0" u="none" strike="noStrike" kern="1200" cap="none" spc="0" normalizeH="0" baseline="0" noProof="0" dirty="0">
                <a:ln>
                  <a:noFill/>
                </a:ln>
                <a:solidFill>
                  <a:srgbClr val="002060"/>
                </a:solidFill>
                <a:effectLst/>
                <a:uLnTx/>
                <a:uFillTx/>
                <a:latin typeface="Century Gothic" panose="020B0502020202020204"/>
                <a:ea typeface="+mn-ea"/>
                <a:cs typeface="+mn-cs"/>
              </a:rPr>
              <a:t>-ارتباط غیر کلامی(حرکاتی که مانشان می دهیم ویادرمادرمشاهده می کنیم)</a:t>
            </a:r>
          </a:p>
          <a:p>
            <a:pPr marL="0" marR="0" lvl="0" indent="0" algn="r" defTabSz="457200" rtl="1" eaLnBrk="1" fontAlgn="auto" latinLnBrk="0" hangingPunct="1">
              <a:lnSpc>
                <a:spcPct val="150000"/>
              </a:lnSpc>
              <a:spcBef>
                <a:spcPts val="0"/>
              </a:spcBef>
              <a:spcAft>
                <a:spcPts val="0"/>
              </a:spcAft>
              <a:buClrTx/>
              <a:buSzTx/>
              <a:buFontTx/>
              <a:buNone/>
              <a:tabLst/>
              <a:defRPr/>
            </a:pPr>
            <a:r>
              <a:rPr lang="fa-IR" b="1" dirty="0">
                <a:solidFill>
                  <a:srgbClr val="002060"/>
                </a:solidFill>
                <a:latin typeface="Century Gothic" panose="020B0502020202020204"/>
              </a:rPr>
              <a:t>-به وضعیت مادر ووضعیت اطرافش وافرادی که ممکن است در حال گوش کردن سخنان اوهستند توجه کنیم</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b="1" i="0" u="none" strike="noStrike" kern="1200" cap="none" spc="0" normalizeH="0" baseline="0" noProof="0" dirty="0">
                <a:ln>
                  <a:noFill/>
                </a:ln>
                <a:solidFill>
                  <a:srgbClr val="002060"/>
                </a:solidFill>
                <a:effectLst/>
                <a:uLnTx/>
                <a:uFillTx/>
                <a:latin typeface="Century Gothic" panose="020B0502020202020204"/>
                <a:ea typeface="+mn-ea"/>
                <a:cs typeface="+mn-cs"/>
              </a:rPr>
              <a:t>-با مادر در محلی که احساس امنیت وراحتی می کند صحبت کنیم که کمک به تمایل مادر برای صحبت با شما را بیشتر می کند</a:t>
            </a:r>
            <a:endParaRPr kumimoji="0" lang="en-US" b="1" i="0" u="none" strike="noStrike" kern="1200" cap="none" spc="0" normalizeH="0" baseline="0" noProof="0" dirty="0">
              <a:ln>
                <a:noFill/>
              </a:ln>
              <a:solidFill>
                <a:srgbClr val="002060"/>
              </a:solidFill>
              <a:effectLst/>
              <a:uLnTx/>
              <a:uFillTx/>
              <a:latin typeface="Century Gothic" panose="020B0502020202020204"/>
              <a:ea typeface="+mn-ea"/>
              <a:cs typeface="+mn-cs"/>
            </a:endParaRPr>
          </a:p>
        </p:txBody>
      </p:sp>
      <p:pic>
        <p:nvPicPr>
          <p:cNvPr id="6" name="Picture 5">
            <a:extLst>
              <a:ext uri="{FF2B5EF4-FFF2-40B4-BE49-F238E27FC236}">
                <a16:creationId xmlns:a16="http://schemas.microsoft.com/office/drawing/2014/main" id="{797B756C-94F6-4818-8A1C-3C28688D3D7C}"/>
              </a:ext>
            </a:extLst>
          </p:cNvPr>
          <p:cNvPicPr>
            <a:picLocks noChangeAspect="1"/>
          </p:cNvPicPr>
          <p:nvPr/>
        </p:nvPicPr>
        <p:blipFill>
          <a:blip r:embed="rId2"/>
          <a:stretch>
            <a:fillRect/>
          </a:stretch>
        </p:blipFill>
        <p:spPr>
          <a:xfrm>
            <a:off x="1503285" y="1467682"/>
            <a:ext cx="3086100" cy="3799643"/>
          </a:xfrm>
          <a:prstGeom prst="rect">
            <a:avLst/>
          </a:prstGeom>
          <a:ln>
            <a:noFill/>
          </a:ln>
          <a:effectLst>
            <a:softEdge rad="112500"/>
          </a:effectLst>
        </p:spPr>
      </p:pic>
    </p:spTree>
    <p:extLst>
      <p:ext uri="{BB962C8B-B14F-4D97-AF65-F5344CB8AC3E}">
        <p14:creationId xmlns:p14="http://schemas.microsoft.com/office/powerpoint/2010/main" val="84036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07FBAC-A9E8-4411-9853-4AF248C532DB}"/>
              </a:ext>
            </a:extLst>
          </p:cNvPr>
          <p:cNvSpPr txBox="1"/>
          <p:nvPr/>
        </p:nvSpPr>
        <p:spPr>
          <a:xfrm>
            <a:off x="352425" y="333375"/>
            <a:ext cx="11487149" cy="5855257"/>
          </a:xfrm>
          <a:prstGeom prst="rect">
            <a:avLst/>
          </a:prstGeom>
          <a:pattFill prst="pct5">
            <a:fgClr>
              <a:srgbClr val="7030A0"/>
            </a:fgClr>
            <a:bgClr>
              <a:schemeClr val="bg1">
                <a:lumMod val="95000"/>
              </a:schemeClr>
            </a:bgClr>
          </a:pattFill>
        </p:spPr>
        <p:txBody>
          <a:bodyPr wrap="square" rtlCol="0">
            <a:spAutoFit/>
          </a:bodyPr>
          <a:lstStyle/>
          <a:p>
            <a:pPr algn="r" rtl="1">
              <a:lnSpc>
                <a:spcPct val="150000"/>
              </a:lnSpc>
            </a:pPr>
            <a:r>
              <a:rPr lang="fa-IR" dirty="0"/>
              <a:t>استفاده از ارتباط غیر کلامی مفید</a:t>
            </a:r>
          </a:p>
          <a:p>
            <a:pPr algn="r" rtl="1">
              <a:lnSpc>
                <a:spcPct val="150000"/>
              </a:lnSpc>
            </a:pPr>
            <a:r>
              <a:rPr lang="fa-IR" dirty="0"/>
              <a:t>-برقراری ارتباط غیر کلامی ما می تواند در مادر احساس آرامشکند وبه توانایی اورا برای گوش کردن کمک کند</a:t>
            </a:r>
          </a:p>
          <a:p>
            <a:pPr algn="r" rtl="1">
              <a:lnSpc>
                <a:spcPct val="150000"/>
              </a:lnSpc>
            </a:pPr>
            <a:r>
              <a:rPr lang="fa-IR" dirty="0"/>
              <a:t>-هم سطح با مادر ونزدیک او بنشینید</a:t>
            </a:r>
          </a:p>
          <a:p>
            <a:pPr algn="r" rtl="1">
              <a:lnSpc>
                <a:spcPct val="150000"/>
              </a:lnSpc>
            </a:pPr>
            <a:r>
              <a:rPr lang="fa-IR" dirty="0"/>
              <a:t>-هر مانعی که بین شماست مثل میز تحریر یا زوکن بردارید</a:t>
            </a:r>
          </a:p>
          <a:p>
            <a:pPr algn="r" rtl="1">
              <a:lnSpc>
                <a:spcPct val="150000"/>
              </a:lnSpc>
            </a:pPr>
            <a:r>
              <a:rPr lang="fa-IR" dirty="0"/>
              <a:t>-به مادر توجه کنید واز اغتشاش حواس بپرهیزید وبا تکان دادن سرولبخند زدن وسایر حرکت مناسب نشان دهید که در حال گوش کردن به اوهستید</a:t>
            </a:r>
          </a:p>
          <a:p>
            <a:pPr algn="r" rtl="1">
              <a:lnSpc>
                <a:spcPct val="150000"/>
              </a:lnSpc>
            </a:pPr>
            <a:r>
              <a:rPr lang="fa-IR" dirty="0"/>
              <a:t>-بدون عجله ونگاه کردن به ساعت وقت صرف کنید</a:t>
            </a:r>
          </a:p>
          <a:p>
            <a:pPr algn="r" rtl="1">
              <a:lnSpc>
                <a:spcPct val="150000"/>
              </a:lnSpc>
            </a:pPr>
            <a:r>
              <a:rPr lang="fa-IR" dirty="0"/>
              <a:t>-دست یا بازوی اورا به طریق مناسب لمس کنید</a:t>
            </a:r>
          </a:p>
          <a:p>
            <a:pPr algn="r" rtl="1">
              <a:lnSpc>
                <a:spcPct val="150000"/>
              </a:lnSpc>
            </a:pPr>
            <a:endParaRPr lang="fa-IR" dirty="0"/>
          </a:p>
          <a:p>
            <a:pPr algn="r" rtl="1">
              <a:lnSpc>
                <a:spcPct val="150000"/>
              </a:lnSpc>
            </a:pPr>
            <a:endParaRPr lang="fa-IR" b="1" dirty="0">
              <a:solidFill>
                <a:srgbClr val="7030A0"/>
              </a:solidFill>
            </a:endParaRPr>
          </a:p>
          <a:p>
            <a:pPr algn="r" rtl="1">
              <a:lnSpc>
                <a:spcPct val="150000"/>
              </a:lnSpc>
            </a:pPr>
            <a:r>
              <a:rPr lang="fa-IR" b="1" dirty="0">
                <a:solidFill>
                  <a:srgbClr val="7030A0"/>
                </a:solidFill>
              </a:rPr>
              <a:t>شروع ارتباط را با یک سلام واحوال پرسی...ویا صبح بخیر...</a:t>
            </a:r>
          </a:p>
          <a:p>
            <a:pPr algn="r" rtl="1">
              <a:lnSpc>
                <a:spcPct val="150000"/>
              </a:lnSpc>
            </a:pPr>
            <a:r>
              <a:rPr lang="fa-IR" b="1" dirty="0">
                <a:solidFill>
                  <a:srgbClr val="7030A0"/>
                </a:solidFill>
              </a:rPr>
              <a:t>شیردهی چطور پیش می رود؟</a:t>
            </a:r>
          </a:p>
          <a:p>
            <a:pPr algn="r" rtl="1">
              <a:lnSpc>
                <a:spcPct val="150000"/>
              </a:lnSpc>
            </a:pPr>
            <a:r>
              <a:rPr lang="fa-IR" b="1" dirty="0">
                <a:solidFill>
                  <a:srgbClr val="7030A0"/>
                </a:solidFill>
              </a:rPr>
              <a:t> یا بپرسید هربار شیر دهی چه احساسی داشتید؟</a:t>
            </a:r>
          </a:p>
          <a:p>
            <a:pPr algn="r" rtl="1">
              <a:lnSpc>
                <a:spcPct val="150000"/>
              </a:lnSpc>
            </a:pPr>
            <a:r>
              <a:rPr lang="fa-IR" b="1" dirty="0">
                <a:solidFill>
                  <a:srgbClr val="7030A0"/>
                </a:solidFill>
              </a:rPr>
              <a:t> </a:t>
            </a:r>
            <a:endParaRPr lang="en-US" b="1" dirty="0">
              <a:solidFill>
                <a:srgbClr val="7030A0"/>
              </a:solidFill>
            </a:endParaRPr>
          </a:p>
        </p:txBody>
      </p:sp>
      <p:pic>
        <p:nvPicPr>
          <p:cNvPr id="3" name="Picture 2">
            <a:extLst>
              <a:ext uri="{FF2B5EF4-FFF2-40B4-BE49-F238E27FC236}">
                <a16:creationId xmlns:a16="http://schemas.microsoft.com/office/drawing/2014/main" id="{6C97D229-F916-4B66-BD7C-A6E28130D6A2}"/>
              </a:ext>
            </a:extLst>
          </p:cNvPr>
          <p:cNvPicPr>
            <a:picLocks noChangeAspect="1"/>
          </p:cNvPicPr>
          <p:nvPr/>
        </p:nvPicPr>
        <p:blipFill>
          <a:blip r:embed="rId2"/>
          <a:stretch>
            <a:fillRect/>
          </a:stretch>
        </p:blipFill>
        <p:spPr>
          <a:xfrm>
            <a:off x="214912" y="2519559"/>
            <a:ext cx="5218221" cy="4005066"/>
          </a:xfrm>
          <a:prstGeom prst="rect">
            <a:avLst/>
          </a:prstGeom>
          <a:ln>
            <a:noFill/>
          </a:ln>
          <a:effectLst>
            <a:softEdge rad="112500"/>
          </a:effectLst>
        </p:spPr>
      </p:pic>
    </p:spTree>
    <p:extLst>
      <p:ext uri="{BB962C8B-B14F-4D97-AF65-F5344CB8AC3E}">
        <p14:creationId xmlns:p14="http://schemas.microsoft.com/office/powerpoint/2010/main" val="154363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6ED571-C5FD-4A37-BFAF-CB1EBFA32F1F}"/>
              </a:ext>
            </a:extLst>
          </p:cNvPr>
          <p:cNvSpPr txBox="1"/>
          <p:nvPr/>
        </p:nvSpPr>
        <p:spPr>
          <a:xfrm>
            <a:off x="5264457" y="1402672"/>
            <a:ext cx="5353235" cy="4147610"/>
          </a:xfrm>
          <a:prstGeom prst="rect">
            <a:avLst/>
          </a:prstGeom>
          <a:noFill/>
        </p:spPr>
        <p:txBody>
          <a:bodyPr wrap="square" rtlCol="0">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1" i="0" u="none" strike="noStrike" kern="1200" cap="none" spc="0" normalizeH="0" baseline="0" noProof="0" dirty="0">
                <a:ln>
                  <a:noFill/>
                </a:ln>
                <a:solidFill>
                  <a:srgbClr val="7030A0"/>
                </a:solidFill>
                <a:effectLst/>
                <a:uLnTx/>
                <a:uFillTx/>
                <a:latin typeface="Century Gothic" panose="020B0502020202020204"/>
                <a:ea typeface="+mn-ea"/>
                <a:cs typeface="Tahoma" panose="020B0604030504040204" pitchFamily="34" charset="0"/>
              </a:rPr>
              <a:t>سوالات باز بپرسید</a:t>
            </a:r>
          </a:p>
          <a:p>
            <a:pPr marL="0" marR="0" lvl="0" indent="0" algn="r" defTabSz="457200" rtl="1" eaLnBrk="1" fontAlgn="auto" latinLnBrk="0" hangingPunct="1">
              <a:lnSpc>
                <a:spcPct val="150000"/>
              </a:lnSpc>
              <a:spcBef>
                <a:spcPts val="0"/>
              </a:spcBef>
              <a:spcAft>
                <a:spcPts val="0"/>
              </a:spcAft>
              <a:buClrTx/>
              <a:buSzTx/>
              <a:buFontTx/>
              <a:buNone/>
              <a:tabLst/>
              <a:defRPr/>
            </a:pPr>
            <a:r>
              <a:rPr lang="fa-IR" sz="2000" dirty="0">
                <a:solidFill>
                  <a:srgbClr val="002060"/>
                </a:solidFill>
                <a:latin typeface="Century Gothic" panose="020B0502020202020204"/>
                <a:cs typeface="Tahoma" panose="020B0604030504040204" pitchFamily="34" charset="0"/>
              </a:rPr>
              <a:t>-در حال کمک به مادر درباره وضعیت ومشکلات شیردهی بپرسید ،که چه کاری انجام داده ویا لازم است انجام دهد...</a:t>
            </a:r>
          </a:p>
          <a:p>
            <a:pPr marL="0" marR="0" lvl="0" indent="0" algn="r" defTabSz="457200" rtl="1" eaLnBrk="1" fontAlgn="auto" latinLnBrk="0" hangingPunct="1">
              <a:lnSpc>
                <a:spcPct val="150000"/>
              </a:lnSpc>
              <a:spcBef>
                <a:spcPts val="0"/>
              </a:spcBef>
              <a:spcAft>
                <a:spcPts val="0"/>
              </a:spcAft>
              <a:buClrTx/>
              <a:buSzTx/>
              <a:buFontTx/>
              <a:buNone/>
              <a:tabLst/>
              <a:defRPr/>
            </a:pPr>
            <a:r>
              <a:rPr lang="fa-IR" sz="2000" dirty="0">
                <a:solidFill>
                  <a:srgbClr val="002060"/>
                </a:solidFill>
                <a:latin typeface="Century Gothic" panose="020B0502020202020204"/>
                <a:cs typeface="Tahoma" panose="020B0604030504040204" pitchFamily="34" charset="0"/>
              </a:rPr>
              <a:t>-سوالات باز مفیدتر هستند</a:t>
            </a:r>
          </a:p>
          <a:p>
            <a:pPr marL="0" marR="0" lvl="0" indent="0" algn="r" defTabSz="457200" rtl="1" eaLnBrk="1" fontAlgn="auto" latinLnBrk="0" hangingPunct="1">
              <a:lnSpc>
                <a:spcPct val="150000"/>
              </a:lnSpc>
              <a:spcBef>
                <a:spcPts val="0"/>
              </a:spcBef>
              <a:spcAft>
                <a:spcPts val="0"/>
              </a:spcAft>
              <a:buClrTx/>
              <a:buSzTx/>
              <a:buFontTx/>
              <a:buNone/>
              <a:tabLst/>
              <a:defRPr/>
            </a:pPr>
            <a:r>
              <a:rPr lang="fa-IR" sz="2000" dirty="0">
                <a:solidFill>
                  <a:srgbClr val="002060"/>
                </a:solidFill>
                <a:latin typeface="Century Gothic" panose="020B0502020202020204"/>
                <a:cs typeface="Tahoma" panose="020B0604030504040204" pitchFamily="34" charset="0"/>
              </a:rPr>
              <a:t>-سوالات باز با چگونه؟چرا؟چه وقت؟کجا؟چه؟ شروع می شوند</a:t>
            </a:r>
          </a:p>
          <a:p>
            <a:pPr marL="0" marR="0" lvl="0" indent="0" algn="r" defTabSz="457200" rtl="1" eaLnBrk="1" fontAlgn="auto" latinLnBrk="0" hangingPunct="1">
              <a:lnSpc>
                <a:spcPct val="150000"/>
              </a:lnSpc>
              <a:spcBef>
                <a:spcPts val="0"/>
              </a:spcBef>
              <a:spcAft>
                <a:spcPts val="0"/>
              </a:spcAft>
              <a:buClrTx/>
              <a:buSzTx/>
              <a:buFontTx/>
              <a:buNone/>
              <a:tabLst/>
              <a:defRPr/>
            </a:pPr>
            <a:endParaRPr lang="fa-IR" sz="2000" dirty="0">
              <a:solidFill>
                <a:srgbClr val="002060"/>
              </a:solidFill>
              <a:latin typeface="Century Gothic" panose="020B0502020202020204"/>
              <a:cs typeface="Tahoma" panose="020B0604030504040204" pitchFamily="34" charset="0"/>
            </a:endParaRPr>
          </a:p>
          <a:p>
            <a:pPr marL="0" marR="0" lvl="0" indent="0" algn="r" defTabSz="457200" rtl="1" eaLnBrk="1" fontAlgn="auto" latinLnBrk="0" hangingPunct="1">
              <a:lnSpc>
                <a:spcPct val="15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2060"/>
              </a:solidFill>
              <a:effectLst/>
              <a:uLnTx/>
              <a:uFillTx/>
              <a:latin typeface="Century Gothic" panose="020B0502020202020204"/>
              <a:ea typeface="+mn-ea"/>
              <a:cs typeface="+mn-cs"/>
            </a:endParaRPr>
          </a:p>
        </p:txBody>
      </p:sp>
      <p:pic>
        <p:nvPicPr>
          <p:cNvPr id="6" name="Picture 5">
            <a:extLst>
              <a:ext uri="{FF2B5EF4-FFF2-40B4-BE49-F238E27FC236}">
                <a16:creationId xmlns:a16="http://schemas.microsoft.com/office/drawing/2014/main" id="{74D39C2F-1A4C-459F-9C19-047058C5507A}"/>
              </a:ext>
            </a:extLst>
          </p:cNvPr>
          <p:cNvPicPr>
            <a:picLocks noChangeAspect="1"/>
          </p:cNvPicPr>
          <p:nvPr/>
        </p:nvPicPr>
        <p:blipFill>
          <a:blip r:embed="rId2"/>
          <a:stretch>
            <a:fillRect/>
          </a:stretch>
        </p:blipFill>
        <p:spPr>
          <a:xfrm>
            <a:off x="1393794" y="1355195"/>
            <a:ext cx="3870664" cy="4147610"/>
          </a:xfrm>
          <a:prstGeom prst="rect">
            <a:avLst/>
          </a:prstGeom>
          <a:ln>
            <a:noFill/>
          </a:ln>
          <a:effectLst>
            <a:softEdge rad="112500"/>
          </a:effectLst>
        </p:spPr>
      </p:pic>
    </p:spTree>
    <p:extLst>
      <p:ext uri="{BB962C8B-B14F-4D97-AF65-F5344CB8AC3E}">
        <p14:creationId xmlns:p14="http://schemas.microsoft.com/office/powerpoint/2010/main" val="1504705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07FBAC-A9E8-4411-9853-4AF248C532DB}"/>
              </a:ext>
            </a:extLst>
          </p:cNvPr>
          <p:cNvSpPr txBox="1"/>
          <p:nvPr/>
        </p:nvSpPr>
        <p:spPr>
          <a:xfrm>
            <a:off x="2814221" y="186431"/>
            <a:ext cx="9099611" cy="6671569"/>
          </a:xfrm>
          <a:prstGeom prst="rect">
            <a:avLst/>
          </a:prstGeom>
          <a:pattFill prst="pct5">
            <a:fgClr>
              <a:srgbClr val="7030A0"/>
            </a:fgClr>
            <a:bgClr>
              <a:schemeClr val="bg1">
                <a:lumMod val="95000"/>
              </a:schemeClr>
            </a:bgClr>
          </a:pattFill>
        </p:spPr>
        <p:txBody>
          <a:bodyPr wrap="square" rtlCol="0">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-سوالات بسته اطلاعات زیادی به شما نمی دهد</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ومعمولا چنین شروع می شود:آیا شما فرزند قبلی تان را با شیر خود تغذیه می کردید؟</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-ممکن است فکر کنید مادر مایل به صحبت با شما نیست وگاها مادر پاسخی که صحیح است می دهدوفکر می کند که شما همین را می خواهید خواه واقعیت داشته یا نداشته باشد</a:t>
            </a:r>
          </a:p>
          <a:p>
            <a:pPr marL="0" marR="0" lvl="0" indent="0" algn="r" defTabSz="457200" rtl="1" eaLnBrk="1" fontAlgn="auto" latinLnBrk="0" hangingPunct="1">
              <a:lnSpc>
                <a:spcPct val="150000"/>
              </a:lnSpc>
              <a:spcBef>
                <a:spcPts val="0"/>
              </a:spcBef>
              <a:spcAft>
                <a:spcPts val="0"/>
              </a:spcAft>
              <a:buClrTx/>
              <a:buSzTx/>
              <a:buFontTx/>
              <a:buNone/>
              <a:tabLst/>
              <a:defRPr/>
            </a:pPr>
            <a:endParaRPr lang="fa-IR" sz="2000" dirty="0">
              <a:solidFill>
                <a:srgbClr val="002060"/>
              </a:solidFill>
              <a:latin typeface="Century Gothic" panose="020B0502020202020204"/>
              <a:cs typeface="Tahoma" panose="020B0604030504040204" pitchFamily="34" charset="0"/>
            </a:endParaRPr>
          </a:p>
          <a:p>
            <a:pPr marL="0" marR="0" lvl="0" indent="0" algn="r" defTabSz="457200" rtl="1" eaLnBrk="1" fontAlgn="auto" latinLnBrk="0" hangingPunct="1">
              <a:lnSpc>
                <a:spcPct val="150000"/>
              </a:lnSpc>
              <a:spcBef>
                <a:spcPts val="0"/>
              </a:spcBef>
              <a:spcAft>
                <a:spcPts val="0"/>
              </a:spcAft>
              <a:buClrTx/>
              <a:buSzTx/>
              <a:buFontTx/>
              <a:buNone/>
              <a:tabLst/>
              <a:defRPr/>
            </a:pPr>
            <a:r>
              <a:rPr lang="fa-IR" sz="2000" dirty="0">
                <a:solidFill>
                  <a:srgbClr val="002060"/>
                </a:solidFill>
                <a:latin typeface="Century Gothic" panose="020B0502020202020204"/>
                <a:cs typeface="Tahoma" panose="020B0604030504040204" pitchFamily="34" charset="0"/>
              </a:rPr>
              <a:t>-سوالات باز مانند:            </a:t>
            </a:r>
            <a:r>
              <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فرزندتان امروز چطور است؟</a:t>
            </a:r>
          </a:p>
          <a:p>
            <a:pPr marL="0" marR="0" lvl="0" indent="0" algn="r" defTabSz="457200" rtl="1" eaLnBrk="1" fontAlgn="auto" latinLnBrk="0" hangingPunct="1">
              <a:lnSpc>
                <a:spcPct val="150000"/>
              </a:lnSpc>
              <a:spcBef>
                <a:spcPts val="0"/>
              </a:spcBef>
              <a:spcAft>
                <a:spcPts val="0"/>
              </a:spcAft>
              <a:buClrTx/>
              <a:buSzTx/>
              <a:buFontTx/>
              <a:buNone/>
              <a:tabLst/>
              <a:defRPr/>
            </a:pPr>
            <a:r>
              <a:rPr lang="fa-IR" sz="2000" dirty="0">
                <a:solidFill>
                  <a:srgbClr val="002060"/>
                </a:solidFill>
                <a:latin typeface="Century Gothic" panose="020B0502020202020204"/>
                <a:cs typeface="Tahoma" panose="020B0604030504040204" pitchFamily="34" charset="0"/>
              </a:rPr>
              <a:t>                                  -فرزندت را چطور تغذیه می کنی؟</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                       -</a:t>
            </a:r>
            <a:r>
              <a:rPr lang="fa-IR" sz="2000" dirty="0">
                <a:solidFill>
                  <a:srgbClr val="002060"/>
                </a:solidFill>
                <a:latin typeface="Century Gothic" panose="020B0502020202020204"/>
                <a:cs typeface="Tahoma" panose="020B0604030504040204" pitchFamily="34" charset="0"/>
              </a:rPr>
              <a:t>چ</a:t>
            </a:r>
            <a:r>
              <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ه چیزی باعث شد شما شب ها فرزندتان را با بطری تغذیه کنید؟</a:t>
            </a:r>
          </a:p>
          <a:p>
            <a:pPr marL="0" marR="0" lvl="0" indent="0" algn="r" defTabSz="457200" rtl="1" eaLnBrk="1" fontAlgn="auto" latinLnBrk="0" hangingPunct="1">
              <a:lnSpc>
                <a:spcPct val="150000"/>
              </a:lnSpc>
              <a:spcBef>
                <a:spcPts val="0"/>
              </a:spcBef>
              <a:spcAft>
                <a:spcPts val="0"/>
              </a:spcAft>
              <a:buClrTx/>
              <a:buSzTx/>
              <a:buFontTx/>
              <a:buNone/>
              <a:tabLst/>
              <a:defRPr/>
            </a:pPr>
            <a:endParaRPr lang="fa-IR" sz="2000" dirty="0">
              <a:solidFill>
                <a:srgbClr val="002060"/>
              </a:solidFill>
              <a:latin typeface="Century Gothic" panose="020B0502020202020204"/>
              <a:cs typeface="Tahoma" panose="020B0604030504040204" pitchFamily="34" charset="0"/>
            </a:endParaRP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سوالات بسته مانند:               - امروز خوب هستید؟</a:t>
            </a:r>
          </a:p>
          <a:p>
            <a:pPr marL="0" marR="0" lvl="0" indent="0" algn="r" defTabSz="457200" rtl="1" eaLnBrk="1" fontAlgn="auto" latinLnBrk="0" hangingPunct="1">
              <a:lnSpc>
                <a:spcPct val="150000"/>
              </a:lnSpc>
              <a:spcBef>
                <a:spcPts val="0"/>
              </a:spcBef>
              <a:spcAft>
                <a:spcPts val="0"/>
              </a:spcAft>
              <a:buClrTx/>
              <a:buSzTx/>
              <a:buFontTx/>
              <a:buNone/>
              <a:tabLst/>
              <a:defRPr/>
            </a:pPr>
            <a:r>
              <a:rPr lang="fa-IR" sz="2000" dirty="0">
                <a:solidFill>
                  <a:srgbClr val="002060"/>
                </a:solidFill>
                <a:latin typeface="Century Gothic" panose="020B0502020202020204"/>
                <a:cs typeface="Tahoma" panose="020B0604030504040204" pitchFamily="34" charset="0"/>
              </a:rPr>
              <a:t>                                     - آیا مشکلاتی دارید؟</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                                     - </a:t>
            </a:r>
            <a:r>
              <a:rPr lang="fa-IR" sz="2000" dirty="0">
                <a:solidFill>
                  <a:srgbClr val="002060"/>
                </a:solidFill>
                <a:latin typeface="Century Gothic" panose="020B0502020202020204"/>
                <a:cs typeface="Tahoma" panose="020B0604030504040204" pitchFamily="34" charset="0"/>
              </a:rPr>
              <a:t>آیا فرزندان اغلب شیر می خورد؟</a:t>
            </a:r>
            <a:endPar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endParaRPr>
          </a:p>
          <a:p>
            <a:pPr marL="0" marR="0" lvl="0" indent="0" algn="r" defTabSz="457200" rtl="1" eaLnBrk="1" fontAlgn="auto" latinLnBrk="0" hangingPunct="1">
              <a:lnSpc>
                <a:spcPct val="150000"/>
              </a:lnSpc>
              <a:spcBef>
                <a:spcPts val="0"/>
              </a:spcBef>
              <a:spcAft>
                <a:spcPts val="0"/>
              </a:spcAft>
              <a:buClrTx/>
              <a:buSzTx/>
              <a:buFontTx/>
              <a:buNone/>
              <a:tabLst/>
              <a:defRPr/>
            </a:pPr>
            <a:endPar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endParaRPr>
          </a:p>
        </p:txBody>
      </p:sp>
      <p:pic>
        <p:nvPicPr>
          <p:cNvPr id="6" name="Picture 5">
            <a:extLst>
              <a:ext uri="{FF2B5EF4-FFF2-40B4-BE49-F238E27FC236}">
                <a16:creationId xmlns:a16="http://schemas.microsoft.com/office/drawing/2014/main" id="{6F11B2C6-D96F-41C0-9091-60517DA425AA}"/>
              </a:ext>
            </a:extLst>
          </p:cNvPr>
          <p:cNvPicPr>
            <a:picLocks noChangeAspect="1"/>
          </p:cNvPicPr>
          <p:nvPr/>
        </p:nvPicPr>
        <p:blipFill>
          <a:blip r:embed="rId2"/>
          <a:stretch>
            <a:fillRect/>
          </a:stretch>
        </p:blipFill>
        <p:spPr>
          <a:xfrm>
            <a:off x="212879" y="186431"/>
            <a:ext cx="2601342" cy="6551720"/>
          </a:xfrm>
          <a:prstGeom prst="rect">
            <a:avLst/>
          </a:prstGeom>
          <a:ln>
            <a:noFill/>
          </a:ln>
          <a:effectLst>
            <a:softEdge rad="112500"/>
          </a:effectLst>
        </p:spPr>
      </p:pic>
    </p:spTree>
    <p:extLst>
      <p:ext uri="{BB962C8B-B14F-4D97-AF65-F5344CB8AC3E}">
        <p14:creationId xmlns:p14="http://schemas.microsoft.com/office/powerpoint/2010/main" val="1392526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66FF"/>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16ED571-C5FD-4A37-BFAF-CB1EBFA32F1F}"/>
              </a:ext>
            </a:extLst>
          </p:cNvPr>
          <p:cNvSpPr txBox="1"/>
          <p:nvPr/>
        </p:nvSpPr>
        <p:spPr>
          <a:xfrm>
            <a:off x="4572001" y="1464817"/>
            <a:ext cx="6161102" cy="3824445"/>
          </a:xfrm>
          <a:prstGeom prst="rect">
            <a:avLst/>
          </a:prstGeom>
          <a:pattFill prst="pct5">
            <a:fgClr>
              <a:srgbClr val="FF66FF"/>
            </a:fgClr>
            <a:bgClr>
              <a:schemeClr val="bg1"/>
            </a:bgClr>
          </a:pattFill>
        </p:spPr>
        <p:txBody>
          <a:bodyPr wrap="square" rtlCol="0">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b="1" i="0" u="none" strike="noStrike" kern="1200" cap="none" spc="0" normalizeH="0" baseline="0" noProof="0" dirty="0">
                <a:ln>
                  <a:noFill/>
                </a:ln>
                <a:solidFill>
                  <a:srgbClr val="7030A0"/>
                </a:solidFill>
                <a:effectLst/>
                <a:uLnTx/>
                <a:uFillTx/>
                <a:latin typeface="Century Gothic" panose="020B0502020202020204"/>
                <a:ea typeface="+mn-ea"/>
                <a:cs typeface="Tahoma" panose="020B0604030504040204" pitchFamily="34" charset="0"/>
              </a:rPr>
              <a:t>مادررا به صحبت کردن تشویق کنید</a:t>
            </a:r>
          </a:p>
          <a:p>
            <a:pPr marL="0" marR="0" lvl="0" indent="0" algn="r" defTabSz="457200" rtl="1" eaLnBrk="1" fontAlgn="auto" latinLnBrk="0" hangingPunct="1">
              <a:lnSpc>
                <a:spcPct val="150000"/>
              </a:lnSpc>
              <a:spcBef>
                <a:spcPts val="0"/>
              </a:spcBef>
              <a:spcAft>
                <a:spcPts val="0"/>
              </a:spcAft>
              <a:buClrTx/>
              <a:buSzTx/>
              <a:buFontTx/>
              <a:buNone/>
              <a:tabLst/>
              <a:defRPr/>
            </a:pPr>
            <a:r>
              <a:rPr lang="fa-IR" b="1" dirty="0">
                <a:solidFill>
                  <a:srgbClr val="7030A0"/>
                </a:solidFill>
                <a:latin typeface="Century Gothic" panose="020B0502020202020204"/>
                <a:cs typeface="Tahoma" panose="020B0604030504040204" pitchFamily="34" charset="0"/>
              </a:rPr>
              <a:t>علاقمندی نشا دهید وآنچه را می گوید به اوبرگردانید</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b="1" i="0" u="none" strike="noStrike" kern="1200" cap="none" spc="0" normalizeH="0" baseline="0" noProof="0" dirty="0">
                <a:ln>
                  <a:noFill/>
                </a:ln>
                <a:solidFill>
                  <a:srgbClr val="7030A0"/>
                </a:solidFill>
                <a:effectLst/>
                <a:uLnTx/>
                <a:uFillTx/>
                <a:latin typeface="Century Gothic" panose="020B0502020202020204"/>
                <a:ea typeface="+mn-ea"/>
                <a:cs typeface="Tahoma" panose="020B0604030504040204" pitchFamily="34" charset="0"/>
              </a:rPr>
              <a:t>-نشان دادن علاقمندی به صورت:</a:t>
            </a:r>
          </a:p>
          <a:p>
            <a:pPr marL="0" marR="0" lvl="0" indent="0" algn="r" defTabSz="457200" rtl="1" eaLnBrk="1" fontAlgn="auto" latinLnBrk="0" hangingPunct="1">
              <a:lnSpc>
                <a:spcPct val="150000"/>
              </a:lnSpc>
              <a:spcBef>
                <a:spcPts val="0"/>
              </a:spcBef>
              <a:spcAft>
                <a:spcPts val="0"/>
              </a:spcAft>
              <a:buClrTx/>
              <a:buSzTx/>
              <a:buFontTx/>
              <a:buNone/>
              <a:tabLst/>
              <a:defRPr/>
            </a:pPr>
            <a:r>
              <a:rPr lang="fa-IR" b="1" dirty="0">
                <a:solidFill>
                  <a:srgbClr val="7030A0"/>
                </a:solidFill>
                <a:latin typeface="Century Gothic" panose="020B0502020202020204"/>
                <a:cs typeface="Tahoma" panose="020B0604030504040204" pitchFamily="34" charset="0"/>
              </a:rPr>
              <a:t>-</a:t>
            </a:r>
            <a:r>
              <a:rPr lang="fa-IR" b="1" dirty="0">
                <a:solidFill>
                  <a:srgbClr val="002060"/>
                </a:solidFill>
                <a:latin typeface="Century Gothic" panose="020B0502020202020204"/>
                <a:cs typeface="Tahoma" panose="020B0604030504040204" pitchFamily="34" charset="0"/>
              </a:rPr>
              <a:t>لبخند زدن</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b="1"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-تکان دادن سر</a:t>
            </a:r>
          </a:p>
          <a:p>
            <a:pPr marL="0" marR="0" lvl="0" indent="0" algn="r" defTabSz="457200" rtl="1" eaLnBrk="1" fontAlgn="auto" latinLnBrk="0" hangingPunct="1">
              <a:lnSpc>
                <a:spcPct val="150000"/>
              </a:lnSpc>
              <a:spcBef>
                <a:spcPts val="0"/>
              </a:spcBef>
              <a:spcAft>
                <a:spcPts val="0"/>
              </a:spcAft>
              <a:buClrTx/>
              <a:buSzTx/>
              <a:buFontTx/>
              <a:buNone/>
              <a:tabLst/>
              <a:defRPr/>
            </a:pPr>
            <a:r>
              <a:rPr lang="fa-IR" b="1" dirty="0">
                <a:solidFill>
                  <a:srgbClr val="002060"/>
                </a:solidFill>
                <a:latin typeface="Century Gothic" panose="020B0502020202020204"/>
                <a:cs typeface="Tahoma" panose="020B0604030504040204" pitchFamily="34" charset="0"/>
              </a:rPr>
              <a:t>-گفتن عباراتی که نشان مید دهد بخوبی گوش می کنیم</a:t>
            </a:r>
          </a:p>
          <a:p>
            <a:pPr marL="0" marR="0" lvl="0" indent="0" algn="r" defTabSz="457200" rtl="1" eaLnBrk="1" fontAlgn="auto" latinLnBrk="0" hangingPunct="1">
              <a:lnSpc>
                <a:spcPct val="150000"/>
              </a:lnSpc>
              <a:spcBef>
                <a:spcPts val="0"/>
              </a:spcBef>
              <a:spcAft>
                <a:spcPts val="0"/>
              </a:spcAft>
              <a:buClrTx/>
              <a:buSzTx/>
              <a:buFontTx/>
              <a:buNone/>
              <a:tabLst/>
              <a:defRPr/>
            </a:pPr>
            <a:r>
              <a:rPr lang="fa-IR" b="1" dirty="0">
                <a:solidFill>
                  <a:srgbClr val="002060"/>
                </a:solidFill>
                <a:latin typeface="Century Gothic" panose="020B0502020202020204"/>
                <a:cs typeface="Tahoma" panose="020B0604030504040204" pitchFamily="34" charset="0"/>
              </a:rPr>
              <a:t>(عباراتی مانند:اوه،واقعا،ادامه بده...)</a:t>
            </a:r>
            <a:endParaRPr kumimoji="0" lang="fa-IR"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endParaRPr>
          </a:p>
          <a:p>
            <a:pPr marL="0" marR="0" lvl="0" indent="0" algn="r" defTabSz="457200" rtl="1" eaLnBrk="1" fontAlgn="auto" latinLnBrk="0" hangingPunct="1">
              <a:lnSpc>
                <a:spcPct val="150000"/>
              </a:lnSpc>
              <a:spcBef>
                <a:spcPts val="0"/>
              </a:spcBef>
              <a:spcAft>
                <a:spcPts val="0"/>
              </a:spcAft>
              <a:buClrTx/>
              <a:buSzTx/>
              <a:buFontTx/>
              <a:buNone/>
              <a:tabLst/>
              <a:defRPr/>
            </a:pPr>
            <a:endPar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endParaRPr>
          </a:p>
          <a:p>
            <a:pPr marL="0" marR="0" lvl="0" indent="0" algn="r" defTabSz="457200" rtl="1" eaLnBrk="1" fontAlgn="auto" latinLnBrk="0" hangingPunct="1">
              <a:lnSpc>
                <a:spcPct val="15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002060"/>
              </a:solidFill>
              <a:effectLst/>
              <a:uLnTx/>
              <a:uFillTx/>
              <a:latin typeface="Century Gothic" panose="020B0502020202020204"/>
              <a:ea typeface="+mn-ea"/>
              <a:cs typeface="+mn-cs"/>
            </a:endParaRPr>
          </a:p>
        </p:txBody>
      </p:sp>
      <p:pic>
        <p:nvPicPr>
          <p:cNvPr id="3" name="Picture 2">
            <a:extLst>
              <a:ext uri="{FF2B5EF4-FFF2-40B4-BE49-F238E27FC236}">
                <a16:creationId xmlns:a16="http://schemas.microsoft.com/office/drawing/2014/main" id="{DBABA3A8-E6AF-42C8-9FFF-B86F9E8A2439}"/>
              </a:ext>
            </a:extLst>
          </p:cNvPr>
          <p:cNvPicPr>
            <a:picLocks noChangeAspect="1"/>
          </p:cNvPicPr>
          <p:nvPr/>
        </p:nvPicPr>
        <p:blipFill>
          <a:blip r:embed="rId2"/>
          <a:stretch>
            <a:fillRect/>
          </a:stretch>
        </p:blipFill>
        <p:spPr>
          <a:xfrm>
            <a:off x="1458897" y="1464817"/>
            <a:ext cx="3204841" cy="3928366"/>
          </a:xfrm>
          <a:prstGeom prst="rect">
            <a:avLst/>
          </a:prstGeom>
        </p:spPr>
      </p:pic>
    </p:spTree>
    <p:extLst>
      <p:ext uri="{BB962C8B-B14F-4D97-AF65-F5344CB8AC3E}">
        <p14:creationId xmlns:p14="http://schemas.microsoft.com/office/powerpoint/2010/main" val="2628909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A07FBAC-A9E8-4411-9853-4AF248C532DB}"/>
              </a:ext>
            </a:extLst>
          </p:cNvPr>
          <p:cNvSpPr txBox="1"/>
          <p:nvPr/>
        </p:nvSpPr>
        <p:spPr>
          <a:xfrm>
            <a:off x="2787588" y="168677"/>
            <a:ext cx="9144000" cy="6031203"/>
          </a:xfrm>
          <a:prstGeom prst="rect">
            <a:avLst/>
          </a:prstGeom>
          <a:pattFill prst="pct5">
            <a:fgClr>
              <a:srgbClr val="7030A0"/>
            </a:fgClr>
            <a:bgClr>
              <a:schemeClr val="bg1">
                <a:lumMod val="95000"/>
              </a:schemeClr>
            </a:bgClr>
          </a:pattFill>
        </p:spPr>
        <p:txBody>
          <a:bodyPr wrap="square" rtlCol="0">
            <a:spAutoFit/>
          </a:bodyPr>
          <a:lstStyle/>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1" i="0" u="none" strike="noStrike" kern="1200" cap="none" spc="0" normalizeH="0" baseline="0" noProof="0" dirty="0">
                <a:ln>
                  <a:noFill/>
                </a:ln>
                <a:solidFill>
                  <a:srgbClr val="7030A0"/>
                </a:solidFill>
                <a:effectLst/>
                <a:uLnTx/>
                <a:uFillTx/>
                <a:latin typeface="Century Gothic" panose="020B0502020202020204"/>
                <a:ea typeface="+mn-ea"/>
                <a:cs typeface="Tahoma" panose="020B0604030504040204" pitchFamily="34" charset="0"/>
              </a:rPr>
              <a:t>با همدلی (</a:t>
            </a:r>
            <a:r>
              <a:rPr kumimoji="0" lang="en-US" sz="2000" b="1" i="0" u="none" strike="noStrike" kern="1200" cap="none" spc="0" normalizeH="0" baseline="0" noProof="0" dirty="0">
                <a:ln>
                  <a:noFill/>
                </a:ln>
                <a:solidFill>
                  <a:srgbClr val="7030A0"/>
                </a:solidFill>
                <a:effectLst/>
                <a:uLnTx/>
                <a:uFillTx/>
                <a:latin typeface="Century Gothic" panose="020B0502020202020204"/>
                <a:ea typeface="+mn-ea"/>
                <a:cs typeface="Tahoma" panose="020B0604030504040204" pitchFamily="34" charset="0"/>
              </a:rPr>
              <a:t>empathy</a:t>
            </a:r>
            <a:r>
              <a:rPr kumimoji="0" lang="fa-IR" sz="2000" b="1" i="0" u="none" strike="noStrike" kern="1200" cap="none" spc="0" normalizeH="0" baseline="0" noProof="0" dirty="0">
                <a:ln>
                  <a:noFill/>
                </a:ln>
                <a:solidFill>
                  <a:srgbClr val="7030A0"/>
                </a:solidFill>
                <a:effectLst/>
                <a:uLnTx/>
                <a:uFillTx/>
                <a:latin typeface="Century Gothic" panose="020B0502020202020204"/>
                <a:ea typeface="+mn-ea"/>
                <a:cs typeface="Tahoma" panose="020B0604030504040204" pitchFamily="34" charset="0"/>
              </a:rPr>
              <a:t> )نشان دهید که احساس مادر را درک می کنید</a:t>
            </a:r>
          </a:p>
          <a:p>
            <a:pPr marL="0" marR="0" lvl="0" indent="0" algn="r" defTabSz="457200" rtl="1" eaLnBrk="1" fontAlgn="auto" latinLnBrk="0" hangingPunct="1">
              <a:lnSpc>
                <a:spcPct val="150000"/>
              </a:lnSpc>
              <a:spcBef>
                <a:spcPts val="0"/>
              </a:spcBef>
              <a:spcAft>
                <a:spcPts val="0"/>
              </a:spcAft>
              <a:buClrTx/>
              <a:buSzTx/>
              <a:buFontTx/>
              <a:buNone/>
              <a:tabLst/>
              <a:defRPr/>
            </a:pPr>
            <a:r>
              <a:rPr lang="fa-IR" sz="2000" dirty="0">
                <a:solidFill>
                  <a:srgbClr val="002060"/>
                </a:solidFill>
                <a:latin typeface="Century Gothic" panose="020B0502020202020204"/>
                <a:cs typeface="Tahoma" panose="020B0604030504040204" pitchFamily="34" charset="0"/>
              </a:rPr>
              <a:t>-تایید کردن مادر به او نشان می دهد که صحبت های اورا گوش می کنید </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-همدلی کردن با احساسات خوب مادر نیز مهم است.تنها با احساسات بد او همدلی نکنید.</a:t>
            </a:r>
          </a:p>
          <a:p>
            <a:pPr marL="0" marR="0" lvl="0" indent="0" algn="r" defTabSz="457200" rtl="1" eaLnBrk="1" fontAlgn="auto" latinLnBrk="0" hangingPunct="1">
              <a:lnSpc>
                <a:spcPct val="150000"/>
              </a:lnSpc>
              <a:spcBef>
                <a:spcPts val="0"/>
              </a:spcBef>
              <a:spcAft>
                <a:spcPts val="0"/>
              </a:spcAft>
              <a:buClrTx/>
              <a:buSzTx/>
              <a:buFontTx/>
              <a:buNone/>
              <a:tabLst/>
              <a:defRPr/>
            </a:pPr>
            <a:r>
              <a:rPr lang="fa-IR" sz="2000" dirty="0">
                <a:solidFill>
                  <a:srgbClr val="002060"/>
                </a:solidFill>
                <a:latin typeface="Century Gothic" panose="020B0502020202020204"/>
                <a:cs typeface="Tahoma" panose="020B0604030504040204" pitchFamily="34" charset="0"/>
              </a:rPr>
              <a:t>برای بدست آوردن اطلاعات لازم ،بعداز اینکه پی بردید مادر درباره موقعیتش چه احساسی دارد ،انجام دهید</a:t>
            </a:r>
          </a:p>
          <a:p>
            <a:pPr marL="0" marR="0" lvl="0" indent="0" algn="r" defTabSz="457200" rtl="1" eaLnBrk="1" fontAlgn="auto" latinLnBrk="0" hangingPunct="1">
              <a:lnSpc>
                <a:spcPct val="150000"/>
              </a:lnSpc>
              <a:spcBef>
                <a:spcPts val="0"/>
              </a:spcBef>
              <a:spcAft>
                <a:spcPts val="0"/>
              </a:spcAft>
              <a:buClrTx/>
              <a:buSzTx/>
              <a:buFontTx/>
              <a:buNone/>
              <a:tabLst/>
              <a:defRPr/>
            </a:pPr>
            <a:endPar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endParaRPr>
          </a:p>
          <a:p>
            <a:pPr marL="0" marR="0" lvl="0" indent="0" algn="r" defTabSz="457200" rtl="1" eaLnBrk="1" fontAlgn="auto" latinLnBrk="0" hangingPunct="1">
              <a:lnSpc>
                <a:spcPct val="150000"/>
              </a:lnSpc>
              <a:spcBef>
                <a:spcPts val="0"/>
              </a:spcBef>
              <a:spcAft>
                <a:spcPts val="0"/>
              </a:spcAft>
              <a:buClrTx/>
              <a:buSzTx/>
              <a:buFontTx/>
              <a:buNone/>
              <a:tabLst/>
              <a:defRPr/>
            </a:pPr>
            <a:endParaRPr lang="fa-IR" sz="2000" dirty="0">
              <a:solidFill>
                <a:srgbClr val="002060"/>
              </a:solidFill>
              <a:latin typeface="Century Gothic" panose="020B0502020202020204"/>
              <a:cs typeface="Tahoma" panose="020B0604030504040204" pitchFamily="34" charset="0"/>
            </a:endParaRPr>
          </a:p>
          <a:p>
            <a:pPr marL="0" marR="0" lvl="0" indent="0" algn="r" defTabSz="457200" rtl="1" eaLnBrk="1" fontAlgn="auto" latinLnBrk="0" hangingPunct="1">
              <a:lnSpc>
                <a:spcPct val="150000"/>
              </a:lnSpc>
              <a:spcBef>
                <a:spcPts val="0"/>
              </a:spcBef>
              <a:spcAft>
                <a:spcPts val="0"/>
              </a:spcAft>
              <a:buClrTx/>
              <a:buSzTx/>
              <a:buFontTx/>
              <a:buNone/>
              <a:tabLst/>
              <a:defRPr/>
            </a:pPr>
            <a:r>
              <a:rPr lang="fa-IR" sz="2000" dirty="0">
                <a:solidFill>
                  <a:srgbClr val="002060"/>
                </a:solidFill>
                <a:latin typeface="Century Gothic" panose="020B0502020202020204"/>
                <a:cs typeface="Tahoma" panose="020B0604030504040204" pitchFamily="34" charset="0"/>
              </a:rPr>
              <a:t>از به کار بردن کلماتی که بیانگر قضاوت وانتقاد باشند،بپرهیزید</a:t>
            </a:r>
          </a:p>
          <a:p>
            <a:pPr marL="0" marR="0" lvl="0" indent="0" algn="r" defTabSz="457200" rtl="1" eaLnBrk="1" fontAlgn="auto" latinLnBrk="0" hangingPunct="1">
              <a:lnSpc>
                <a:spcPct val="150000"/>
              </a:lnSpc>
              <a:spcBef>
                <a:spcPts val="0"/>
              </a:spcBef>
              <a:spcAft>
                <a:spcPts val="0"/>
              </a:spcAft>
              <a:buClrTx/>
              <a:buSzTx/>
              <a:buFontTx/>
              <a:buNone/>
              <a:tabLst/>
              <a:defRPr/>
            </a:pPr>
            <a:r>
              <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rPr>
              <a:t>-کلماتی مانند:درست،غلط،خوب،بد،کافی،.....که مادر احساس کند باید به یک استانداردی برسد ویا کودکش طبیعی رفتار نمی کند ،بپرهیزید</a:t>
            </a:r>
          </a:p>
          <a:p>
            <a:pPr marL="0" marR="0" lvl="0" indent="0" algn="r" defTabSz="457200" rtl="1" eaLnBrk="1" fontAlgn="auto" latinLnBrk="0" hangingPunct="1">
              <a:lnSpc>
                <a:spcPct val="150000"/>
              </a:lnSpc>
              <a:spcBef>
                <a:spcPts val="0"/>
              </a:spcBef>
              <a:spcAft>
                <a:spcPts val="0"/>
              </a:spcAft>
              <a:buClrTx/>
              <a:buSzTx/>
              <a:buFontTx/>
              <a:buNone/>
              <a:tabLst/>
              <a:defRPr/>
            </a:pPr>
            <a:r>
              <a:rPr lang="fa-IR" sz="2000" dirty="0">
                <a:solidFill>
                  <a:srgbClr val="002060"/>
                </a:solidFill>
                <a:latin typeface="Century Gothic" panose="020B0502020202020204"/>
                <a:cs typeface="Tahoma" panose="020B0604030504040204" pitchFamily="34" charset="0"/>
              </a:rPr>
              <a:t>مثال:آیا کودک شما خوب شیر می خورد؟</a:t>
            </a:r>
            <a:endPar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endParaRPr>
          </a:p>
          <a:p>
            <a:pPr marL="0" marR="0" lvl="0" indent="0" algn="r" defTabSz="457200" rtl="1" eaLnBrk="1" fontAlgn="auto" latinLnBrk="0" hangingPunct="1">
              <a:lnSpc>
                <a:spcPct val="150000"/>
              </a:lnSpc>
              <a:spcBef>
                <a:spcPts val="0"/>
              </a:spcBef>
              <a:spcAft>
                <a:spcPts val="0"/>
              </a:spcAft>
              <a:buClrTx/>
              <a:buSzTx/>
              <a:buFontTx/>
              <a:buNone/>
              <a:tabLst/>
              <a:defRPr/>
            </a:pPr>
            <a:endParaRPr kumimoji="0" lang="fa-IR" sz="2000" b="0" i="0" u="none" strike="noStrike" kern="1200" cap="none" spc="0" normalizeH="0" baseline="0" noProof="0" dirty="0">
              <a:ln>
                <a:noFill/>
              </a:ln>
              <a:solidFill>
                <a:srgbClr val="002060"/>
              </a:solidFill>
              <a:effectLst/>
              <a:uLnTx/>
              <a:uFillTx/>
              <a:latin typeface="Century Gothic" panose="020B0502020202020204"/>
              <a:ea typeface="+mn-ea"/>
              <a:cs typeface="Tahoma" panose="020B0604030504040204" pitchFamily="34" charset="0"/>
            </a:endParaRPr>
          </a:p>
        </p:txBody>
      </p:sp>
      <p:pic>
        <p:nvPicPr>
          <p:cNvPr id="3" name="Picture 2">
            <a:extLst>
              <a:ext uri="{FF2B5EF4-FFF2-40B4-BE49-F238E27FC236}">
                <a16:creationId xmlns:a16="http://schemas.microsoft.com/office/drawing/2014/main" id="{C76C02D7-19B3-4D7C-B7C4-EBE748BC3085}"/>
              </a:ext>
            </a:extLst>
          </p:cNvPr>
          <p:cNvPicPr>
            <a:picLocks noChangeAspect="1"/>
          </p:cNvPicPr>
          <p:nvPr/>
        </p:nvPicPr>
        <p:blipFill>
          <a:blip r:embed="rId2"/>
          <a:stretch>
            <a:fillRect/>
          </a:stretch>
        </p:blipFill>
        <p:spPr>
          <a:xfrm>
            <a:off x="230821" y="168677"/>
            <a:ext cx="2832978" cy="6427431"/>
          </a:xfrm>
          <a:prstGeom prst="rect">
            <a:avLst/>
          </a:prstGeom>
          <a:ln>
            <a:noFill/>
          </a:ln>
          <a:effectLst>
            <a:softEdge rad="112500"/>
          </a:effectLst>
        </p:spPr>
      </p:pic>
    </p:spTree>
    <p:extLst>
      <p:ext uri="{BB962C8B-B14F-4D97-AF65-F5344CB8AC3E}">
        <p14:creationId xmlns:p14="http://schemas.microsoft.com/office/powerpoint/2010/main" val="4920394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249</TotalTime>
  <Words>748</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Gothic</vt:lpstr>
      <vt:lpstr>Garamond</vt:lpstr>
      <vt:lpstr>Tahoma</vt:lpstr>
      <vt:lpstr>Savon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NCGroup</dc:creator>
  <cp:lastModifiedBy>Safir</cp:lastModifiedBy>
  <cp:revision>7</cp:revision>
  <dcterms:created xsi:type="dcterms:W3CDTF">2021-11-14T18:35:15Z</dcterms:created>
  <dcterms:modified xsi:type="dcterms:W3CDTF">2021-11-17T05:02:56Z</dcterms:modified>
</cp:coreProperties>
</file>